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76" r:id="rId4"/>
    <p:sldId id="301" r:id="rId5"/>
    <p:sldId id="275" r:id="rId6"/>
    <p:sldId id="279" r:id="rId7"/>
    <p:sldId id="299" r:id="rId8"/>
    <p:sldId id="283" r:id="rId9"/>
    <p:sldId id="295" r:id="rId10"/>
    <p:sldId id="261" r:id="rId11"/>
    <p:sldId id="291" r:id="rId12"/>
    <p:sldId id="260" r:id="rId13"/>
    <p:sldId id="269" r:id="rId14"/>
    <p:sldId id="270" r:id="rId15"/>
    <p:sldId id="265" r:id="rId16"/>
    <p:sldId id="297" r:id="rId17"/>
    <p:sldId id="267" r:id="rId18"/>
    <p:sldId id="285" r:id="rId19"/>
    <p:sldId id="287" r:id="rId20"/>
    <p:sldId id="288" r:id="rId21"/>
    <p:sldId id="289" r:id="rId22"/>
    <p:sldId id="290" r:id="rId23"/>
    <p:sldId id="298" r:id="rId24"/>
    <p:sldId id="300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7A2"/>
    <a:srgbClr val="EF562D"/>
    <a:srgbClr val="DCD5C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560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2016/10/30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rgbClr val="EF562D"/>
          </a:solidFill>
        </p:spPr>
        <p:txBody>
          <a:bodyPr>
            <a:normAutofit/>
          </a:bodyPr>
          <a:lstStyle/>
          <a:p>
            <a:r>
              <a:rPr lang="en-US" altLang="zh-TW" b="1" smtClean="0">
                <a:solidFill>
                  <a:schemeClr val="bg1"/>
                </a:solidFill>
              </a:rPr>
              <a:t>IS</a:t>
            </a:r>
            <a:r>
              <a:rPr lang="zh-TW" altLang="en-US" b="1" smtClean="0">
                <a:solidFill>
                  <a:schemeClr val="bg1"/>
                </a:solidFill>
              </a:rPr>
              <a:t> </a:t>
            </a:r>
            <a:r>
              <a:rPr lang="en-US" altLang="zh-TW" b="1" smtClean="0">
                <a:solidFill>
                  <a:schemeClr val="bg1"/>
                </a:solidFill>
              </a:rPr>
              <a:t>X</a:t>
            </a:r>
            <a:r>
              <a:rPr lang="zh-TW" altLang="en-US" b="1" smtClean="0">
                <a:solidFill>
                  <a:schemeClr val="bg1"/>
                </a:solidFill>
              </a:rPr>
              <a:t> </a:t>
            </a:r>
            <a:r>
              <a:rPr lang="en-US" altLang="zh-TW" b="1" smtClean="0">
                <a:solidFill>
                  <a:schemeClr val="bg1"/>
                </a:solidFill>
              </a:rPr>
              <a:t>GIS</a:t>
            </a:r>
            <a:r>
              <a:rPr lang="zh-TW" altLang="en-US" b="1" smtClean="0">
                <a:solidFill>
                  <a:schemeClr val="bg1"/>
                </a:solidFill>
              </a:rPr>
              <a:t> </a:t>
            </a:r>
            <a:r>
              <a:rPr lang="en-US" altLang="zh-TW" b="1" smtClean="0">
                <a:solidFill>
                  <a:schemeClr val="bg1"/>
                </a:solidFill>
              </a:rPr>
              <a:t>E</a:t>
            </a:r>
            <a:r>
              <a:rPr lang="zh-TW" altLang="en-US" b="1" smtClean="0">
                <a:solidFill>
                  <a:schemeClr val="bg1"/>
                </a:solidFill>
              </a:rPr>
              <a:t> </a:t>
            </a:r>
            <a:r>
              <a:rPr lang="en-US" altLang="zh-TW" b="1" smtClean="0">
                <a:solidFill>
                  <a:schemeClr val="bg1"/>
                </a:solidFill>
              </a:rPr>
              <a:t>TBN</a:t>
            </a:r>
            <a:br>
              <a:rPr lang="en-US" altLang="zh-TW" b="1" smtClean="0">
                <a:solidFill>
                  <a:schemeClr val="bg1"/>
                </a:solidFill>
              </a:rPr>
            </a:br>
            <a:r>
              <a:rPr lang="zh-TW" altLang="en-US" b="1" smtClean="0">
                <a:solidFill>
                  <a:schemeClr val="bg1"/>
                </a:solidFill>
              </a:rPr>
              <a:t>        </a:t>
            </a:r>
            <a:r>
              <a:rPr lang="en-US" altLang="zh-TW" b="1" smtClean="0">
                <a:solidFill>
                  <a:schemeClr val="bg1"/>
                </a:solidFill>
              </a:rPr>
              <a:t>&gt;&gt;</a:t>
            </a:r>
            <a:r>
              <a:rPr lang="zh-TW" altLang="en-US" b="1" smtClean="0">
                <a:solidFill>
                  <a:schemeClr val="bg1"/>
                </a:solidFill>
              </a:rPr>
              <a:t> </a:t>
            </a:r>
            <a:r>
              <a:rPr lang="en-US" altLang="zh-TW" b="1" smtClean="0">
                <a:solidFill>
                  <a:schemeClr val="bg1"/>
                </a:solidFill>
              </a:rPr>
              <a:t>FireAnt</a:t>
            </a:r>
            <a:endParaRPr lang="zh-TW" altLang="en-US" b="1"/>
          </a:p>
        </p:txBody>
      </p:sp>
      <p:sp>
        <p:nvSpPr>
          <p:cNvPr id="5" name="文字方塊 4"/>
          <p:cNvSpPr txBox="1"/>
          <p:nvPr/>
        </p:nvSpPr>
        <p:spPr>
          <a:xfrm>
            <a:off x="6590957" y="3697868"/>
            <a:ext cx="1867243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smtClean="0">
                <a:solidFill>
                  <a:schemeClr val="bg1"/>
                </a:solidFill>
              </a:rPr>
              <a:t>楊克鈞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590957" y="4293096"/>
            <a:ext cx="1867243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smtClean="0">
                <a:solidFill>
                  <a:schemeClr val="bg1"/>
                </a:solidFill>
              </a:rPr>
              <a:t>NTU BEBI</a:t>
            </a:r>
            <a:endParaRPr lang="zh-TW" altLang="en-US" sz="2800" b="1" smtClean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56176" y="4869160"/>
            <a:ext cx="24460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600" b="1" smtClean="0">
                <a:solidFill>
                  <a:srgbClr val="EF562D"/>
                </a:solidFill>
              </a:rPr>
              <a:t>畢業失業待業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8966"/>
          <a:stretch>
            <a:fillRect/>
          </a:stretch>
        </p:blipFill>
        <p:spPr bwMode="auto">
          <a:xfrm>
            <a:off x="0" y="1700808"/>
            <a:ext cx="914400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solidFill>
            <a:srgbClr val="EF562D"/>
          </a:solidFill>
        </p:spPr>
        <p:txBody>
          <a:bodyPr/>
          <a:lstStyle/>
          <a:p>
            <a:r>
              <a:rPr lang="zh-TW" altLang="en-US" smtClean="0">
                <a:solidFill>
                  <a:schemeClr val="bg1"/>
                </a:solidFill>
              </a:rPr>
              <a:t>外來入侵種</a:t>
            </a:r>
            <a:r>
              <a:rPr lang="zh-TW" altLang="en-US" smtClean="0"/>
              <a:t>唯一</a:t>
            </a:r>
            <a:r>
              <a:rPr lang="zh-TW" altLang="en-US" smtClean="0">
                <a:solidFill>
                  <a:schemeClr val="bg1"/>
                </a:solidFill>
              </a:rPr>
              <a:t>專責單位</a:t>
            </a:r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830482" y="6309320"/>
            <a:ext cx="23135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http://www.fireant.tw/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11704"/>
          <a:stretch>
            <a:fillRect/>
          </a:stretch>
        </p:blipFill>
        <p:spPr bwMode="auto">
          <a:xfrm>
            <a:off x="1671638" y="1484784"/>
            <a:ext cx="5800725" cy="448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橢圓 2"/>
          <p:cNvSpPr/>
          <p:nvPr/>
        </p:nvSpPr>
        <p:spPr>
          <a:xfrm>
            <a:off x="7596336" y="2420888"/>
            <a:ext cx="180000" cy="180000"/>
          </a:xfrm>
          <a:prstGeom prst="ellipse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7596336" y="2852936"/>
            <a:ext cx="180000" cy="180000"/>
          </a:xfrm>
          <a:prstGeom prst="ellipse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7596336" y="3717032"/>
            <a:ext cx="180000" cy="180000"/>
          </a:xfrm>
          <a:prstGeom prst="ellipse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596336" y="4257112"/>
            <a:ext cx="180000" cy="180000"/>
          </a:xfrm>
          <a:prstGeom prst="ellipse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7596336" y="1772816"/>
            <a:ext cx="180000" cy="180000"/>
          </a:xfrm>
          <a:prstGeom prst="ellipse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583688" y="3068960"/>
            <a:ext cx="180000" cy="180000"/>
          </a:xfrm>
          <a:prstGeom prst="ellipse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3" name="Picture 3" descr="C:\Users\user\Desktop\下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376" y="2420888"/>
            <a:ext cx="205715" cy="180000"/>
          </a:xfrm>
          <a:prstGeom prst="rect">
            <a:avLst/>
          </a:prstGeom>
          <a:noFill/>
        </p:spPr>
      </p:pic>
      <p:pic>
        <p:nvPicPr>
          <p:cNvPr id="15" name="Picture 3" descr="C:\Users\user\Desktop\下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376" y="3714968"/>
            <a:ext cx="205715" cy="180000"/>
          </a:xfrm>
          <a:prstGeom prst="rect">
            <a:avLst/>
          </a:prstGeom>
          <a:noFill/>
        </p:spPr>
      </p:pic>
      <p:pic>
        <p:nvPicPr>
          <p:cNvPr id="16" name="Picture 3" descr="C:\Users\user\Desktop\下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376" y="3480952"/>
            <a:ext cx="205715" cy="180000"/>
          </a:xfrm>
          <a:prstGeom prst="rect">
            <a:avLst/>
          </a:prstGeom>
          <a:noFill/>
        </p:spPr>
      </p:pic>
      <p:pic>
        <p:nvPicPr>
          <p:cNvPr id="17" name="Picture 3" descr="C:\Users\user\Desktop\下載.pn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7956376" y="3948984"/>
            <a:ext cx="205715" cy="180000"/>
          </a:xfrm>
          <a:prstGeom prst="rect">
            <a:avLst/>
          </a:prstGeom>
          <a:noFill/>
        </p:spPr>
      </p:pic>
      <p:pic>
        <p:nvPicPr>
          <p:cNvPr id="18" name="Picture 3" descr="C:\Users\user\Desktop\下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376" y="1772816"/>
            <a:ext cx="205715" cy="180000"/>
          </a:xfrm>
          <a:prstGeom prst="rect">
            <a:avLst/>
          </a:prstGeom>
          <a:noFill/>
        </p:spPr>
      </p:pic>
      <p:sp>
        <p:nvSpPr>
          <p:cNvPr id="19" name="標題 18"/>
          <p:cNvSpPr>
            <a:spLocks noGrp="1"/>
          </p:cNvSpPr>
          <p:nvPr>
            <p:ph type="title"/>
          </p:nvPr>
        </p:nvSpPr>
        <p:spPr>
          <a:solidFill>
            <a:srgbClr val="EF562D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>
                <a:solidFill>
                  <a:schemeClr val="bg1"/>
                </a:solidFill>
              </a:rPr>
              <a:t>紅火蟻中心組織架構</a:t>
            </a:r>
            <a:endParaRPr lang="zh-TW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ocuments\2016102930-tbn-hackathon-team2\data\IMG_20161028_211151.jpg"/>
          <p:cNvPicPr>
            <a:picLocks noChangeAspect="1" noChangeArrowheads="1"/>
          </p:cNvPicPr>
          <p:nvPr/>
        </p:nvPicPr>
        <p:blipFill>
          <a:blip r:embed="rId2" cstate="print"/>
          <a:srcRect t="9001" b="12060"/>
          <a:stretch>
            <a:fillRect/>
          </a:stretch>
        </p:blipFill>
        <p:spPr bwMode="auto">
          <a:xfrm>
            <a:off x="-72000" y="1484784"/>
            <a:ext cx="4680000" cy="4925752"/>
          </a:xfrm>
          <a:prstGeom prst="rect">
            <a:avLst/>
          </a:prstGeom>
          <a:noFill/>
        </p:spPr>
      </p:pic>
      <p:pic>
        <p:nvPicPr>
          <p:cNvPr id="3075" name="Picture 3" descr="C:\Users\user\Documents\2016102930-tbn-hackathon-team2\data\紅火蟻通報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6000" y="1484784"/>
            <a:ext cx="4680000" cy="4922434"/>
          </a:xfrm>
          <a:prstGeom prst="rect">
            <a:avLst/>
          </a:prstGeom>
          <a:noFill/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solidFill>
            <a:srgbClr val="EF562D"/>
          </a:solidFill>
        </p:spPr>
        <p:txBody>
          <a:bodyPr/>
          <a:lstStyle/>
          <a:p>
            <a:r>
              <a:rPr lang="zh-TW" altLang="en-US" smtClean="0">
                <a:solidFill>
                  <a:schemeClr val="bg1"/>
                </a:solidFill>
              </a:rPr>
              <a:t>目前民眾通報方式</a:t>
            </a:r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30482" y="6453336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http://www.fireant.tw/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85841" r="49601" b="122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"/>
            <a:ext cx="9144000" cy="13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68760"/>
            <a:ext cx="9144000" cy="4537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0" y="868650"/>
            <a:ext cx="713657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smtClean="0">
                <a:solidFill>
                  <a:schemeClr val="bg1"/>
                </a:solidFill>
              </a:rPr>
              <a:t>TBN</a:t>
            </a:r>
            <a:endParaRPr lang="zh-TW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85841" r="49601" b="122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72438"/>
            <a:ext cx="9144000" cy="612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0" y="0"/>
            <a:ext cx="713657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smtClean="0">
                <a:solidFill>
                  <a:schemeClr val="bg1"/>
                </a:solidFill>
              </a:rPr>
              <a:t>TBN</a:t>
            </a:r>
            <a:endParaRPr lang="zh-TW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584" y="2492896"/>
            <a:ext cx="1872208" cy="1872208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sz="2800" b="1" smtClean="0"/>
              <a:t>紅火蟻中心</a:t>
            </a:r>
            <a:endParaRPr lang="zh-TW" altLang="en-US" sz="2800" b="1"/>
          </a:p>
        </p:txBody>
      </p:sp>
      <p:sp>
        <p:nvSpPr>
          <p:cNvPr id="5" name="矩形 4"/>
          <p:cNvSpPr/>
          <p:nvPr/>
        </p:nvSpPr>
        <p:spPr>
          <a:xfrm>
            <a:off x="827584" y="4437112"/>
            <a:ext cx="1872208" cy="1512168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sz="2000" b="1" smtClean="0">
                <a:solidFill>
                  <a:schemeClr val="tx1"/>
                </a:solidFill>
              </a:rPr>
              <a:t>核心資料</a:t>
            </a:r>
            <a:r>
              <a:rPr lang="en-US" altLang="zh-TW" sz="2000" b="1" smtClean="0">
                <a:solidFill>
                  <a:schemeClr val="tx1"/>
                </a:solidFill>
              </a:rPr>
              <a:t/>
            </a:r>
            <a:br>
              <a:rPr lang="en-US" altLang="zh-TW" sz="2000" b="1" smtClean="0">
                <a:solidFill>
                  <a:schemeClr val="tx1"/>
                </a:solidFill>
              </a:rPr>
            </a:br>
            <a:r>
              <a:rPr lang="en-US" altLang="zh-TW" sz="2000" b="1" smtClean="0"/>
              <a:t>GPS</a:t>
            </a:r>
          </a:p>
          <a:p>
            <a:pPr algn="ctr"/>
            <a:r>
              <a:rPr lang="zh-TW" altLang="en-US" sz="2000" b="1" smtClean="0"/>
              <a:t>照片</a:t>
            </a:r>
            <a:endParaRPr lang="en-US" altLang="zh-TW" sz="2000" b="1" smtClean="0"/>
          </a:p>
          <a:p>
            <a:pPr algn="ctr"/>
            <a:r>
              <a:rPr lang="zh-TW" altLang="en-US" sz="2000" b="1" smtClean="0"/>
              <a:t>聯絡方式</a:t>
            </a:r>
            <a:endParaRPr lang="zh-TW" altLang="en-US" sz="2000" b="1"/>
          </a:p>
        </p:txBody>
      </p:sp>
      <p:sp>
        <p:nvSpPr>
          <p:cNvPr id="6" name="矩形 5"/>
          <p:cNvSpPr/>
          <p:nvPr/>
        </p:nvSpPr>
        <p:spPr>
          <a:xfrm>
            <a:off x="3635896" y="2492896"/>
            <a:ext cx="1872208" cy="1872208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smtClean="0"/>
              <a:t>TBN</a:t>
            </a:r>
            <a:endParaRPr lang="zh-TW" altLang="en-US" sz="2800" b="1"/>
          </a:p>
        </p:txBody>
      </p:sp>
      <p:sp>
        <p:nvSpPr>
          <p:cNvPr id="7" name="矩形 6"/>
          <p:cNvSpPr/>
          <p:nvPr/>
        </p:nvSpPr>
        <p:spPr>
          <a:xfrm>
            <a:off x="6012160" y="1772816"/>
            <a:ext cx="936000" cy="936000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sz="2800" b="1" smtClean="0"/>
              <a:t>民眾</a:t>
            </a:r>
            <a:endParaRPr lang="zh-TW" altLang="en-US" sz="2800" b="1"/>
          </a:p>
        </p:txBody>
      </p:sp>
      <p:sp>
        <p:nvSpPr>
          <p:cNvPr id="9" name="矩形 8"/>
          <p:cNvSpPr/>
          <p:nvPr/>
        </p:nvSpPr>
        <p:spPr>
          <a:xfrm>
            <a:off x="6516216" y="2852832"/>
            <a:ext cx="936000" cy="936000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sz="2800" b="1" smtClean="0"/>
              <a:t>民眾</a:t>
            </a:r>
            <a:endParaRPr lang="zh-TW" altLang="en-US" sz="2800" b="1"/>
          </a:p>
        </p:txBody>
      </p:sp>
      <p:sp>
        <p:nvSpPr>
          <p:cNvPr id="10" name="矩形 9"/>
          <p:cNvSpPr/>
          <p:nvPr/>
        </p:nvSpPr>
        <p:spPr>
          <a:xfrm>
            <a:off x="6732320" y="3932952"/>
            <a:ext cx="720000" cy="720000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sz="2800" b="1" smtClean="0"/>
              <a:t>民眾</a:t>
            </a:r>
            <a:endParaRPr lang="zh-TW" altLang="en-US" sz="2800" b="1"/>
          </a:p>
        </p:txBody>
      </p:sp>
      <p:sp>
        <p:nvSpPr>
          <p:cNvPr id="11" name="矩形 10"/>
          <p:cNvSpPr/>
          <p:nvPr/>
        </p:nvSpPr>
        <p:spPr>
          <a:xfrm>
            <a:off x="7092280" y="1988736"/>
            <a:ext cx="720080" cy="720000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sz="2800" b="1" smtClean="0"/>
              <a:t>民眾</a:t>
            </a:r>
            <a:endParaRPr lang="zh-TW" altLang="en-US" sz="2800" b="1"/>
          </a:p>
        </p:txBody>
      </p:sp>
      <p:sp>
        <p:nvSpPr>
          <p:cNvPr id="12" name="矩形 11"/>
          <p:cNvSpPr/>
          <p:nvPr/>
        </p:nvSpPr>
        <p:spPr>
          <a:xfrm>
            <a:off x="7580650" y="3500984"/>
            <a:ext cx="720000" cy="720000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sz="2800" b="1" smtClean="0"/>
              <a:t>民眾</a:t>
            </a:r>
            <a:endParaRPr lang="zh-TW" altLang="en-US" sz="2800" b="1"/>
          </a:p>
        </p:txBody>
      </p:sp>
      <p:sp>
        <p:nvSpPr>
          <p:cNvPr id="13" name="向右箭號 12"/>
          <p:cNvSpPr/>
          <p:nvPr/>
        </p:nvSpPr>
        <p:spPr>
          <a:xfrm flipH="1">
            <a:off x="5868144" y="3212976"/>
            <a:ext cx="360040" cy="360040"/>
          </a:xfrm>
          <a:prstGeom prst="rightArrow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flipH="1">
            <a:off x="2987824" y="2996952"/>
            <a:ext cx="360040" cy="360040"/>
          </a:xfrm>
          <a:prstGeom prst="rightArrow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2987824" y="3573016"/>
            <a:ext cx="360040" cy="360040"/>
          </a:xfrm>
          <a:prstGeom prst="rightArrow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flipH="1">
            <a:off x="5508104" y="2060848"/>
            <a:ext cx="360040" cy="360040"/>
          </a:xfrm>
          <a:prstGeom prst="rightArrow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flipH="1">
            <a:off x="6228184" y="4149080"/>
            <a:ext cx="360040" cy="360040"/>
          </a:xfrm>
          <a:prstGeom prst="rightArrow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17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zh-TW" altLang="en-US" smtClean="0">
                <a:solidFill>
                  <a:schemeClr val="bg1"/>
                </a:solidFill>
              </a:rPr>
              <a:t>核心架構</a:t>
            </a:r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35896" y="4437112"/>
            <a:ext cx="1872208" cy="936104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sz="2000" b="1" smtClean="0">
                <a:solidFill>
                  <a:schemeClr val="tx1"/>
                </a:solidFill>
              </a:rPr>
              <a:t>已經有很好的</a:t>
            </a:r>
            <a:endParaRPr lang="en-US" altLang="zh-TW" sz="2000" b="1" smtClean="0">
              <a:solidFill>
                <a:schemeClr val="tx1"/>
              </a:solidFill>
            </a:endParaRPr>
          </a:p>
          <a:p>
            <a:pPr algn="ctr"/>
            <a:r>
              <a:rPr lang="en-US" altLang="zh-TW" sz="2000" b="1" smtClean="0"/>
              <a:t>User Interface</a:t>
            </a:r>
            <a:endParaRPr lang="zh-TW" altLang="en-US" sz="2000" b="1"/>
          </a:p>
        </p:txBody>
      </p:sp>
      <p:sp>
        <p:nvSpPr>
          <p:cNvPr id="20" name="矩形 19"/>
          <p:cNvSpPr/>
          <p:nvPr/>
        </p:nvSpPr>
        <p:spPr>
          <a:xfrm>
            <a:off x="6516216" y="4797152"/>
            <a:ext cx="1584176" cy="936104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sz="2000" b="1" smtClean="0">
                <a:solidFill>
                  <a:schemeClr val="tx1"/>
                </a:solidFill>
              </a:rPr>
              <a:t>火蟻點位通報</a:t>
            </a:r>
            <a:endParaRPr lang="en-US" altLang="zh-TW" sz="2000" b="1" smtClean="0">
              <a:solidFill>
                <a:schemeClr val="tx1"/>
              </a:solidFill>
            </a:endParaRPr>
          </a:p>
          <a:p>
            <a:pPr algn="ctr"/>
            <a:r>
              <a:rPr lang="zh-TW" altLang="en-US" sz="2000" b="1" smtClean="0"/>
              <a:t>簡單易用</a:t>
            </a:r>
            <a:endParaRPr lang="en-US" altLang="zh-TW" sz="2000" b="1" smtClean="0"/>
          </a:p>
          <a:p>
            <a:pPr algn="ctr"/>
            <a:r>
              <a:rPr lang="zh-TW" altLang="en-US" sz="2000" b="1" smtClean="0"/>
              <a:t>行動裝置</a:t>
            </a:r>
            <a:endParaRPr lang="zh-TW" altLang="en-US" sz="2000" b="1"/>
          </a:p>
        </p:txBody>
      </p:sp>
      <p:sp>
        <p:nvSpPr>
          <p:cNvPr id="21" name="文字方塊 20"/>
          <p:cNvSpPr txBox="1"/>
          <p:nvPr/>
        </p:nvSpPr>
        <p:spPr>
          <a:xfrm>
            <a:off x="2927429" y="4380870"/>
            <a:ext cx="492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smtClean="0"/>
              <a:t>系</a:t>
            </a:r>
            <a:endParaRPr lang="en-US" altLang="zh-TW" sz="2400" b="1" smtClean="0"/>
          </a:p>
          <a:p>
            <a:r>
              <a:rPr lang="zh-TW" altLang="en-US" sz="2400" b="1" smtClean="0"/>
              <a:t>統</a:t>
            </a:r>
            <a:r>
              <a:rPr lang="en-US" altLang="zh-TW" sz="2400" b="1" smtClean="0"/>
              <a:t/>
            </a:r>
            <a:br>
              <a:rPr lang="en-US" altLang="zh-TW" sz="2400" b="1" smtClean="0"/>
            </a:br>
            <a:r>
              <a:rPr lang="zh-TW" altLang="en-US" sz="2400" b="1" smtClean="0"/>
              <a:t>介</a:t>
            </a:r>
            <a:r>
              <a:rPr lang="en-US" altLang="zh-TW" sz="2400" b="1" smtClean="0"/>
              <a:t/>
            </a:r>
            <a:br>
              <a:rPr lang="en-US" altLang="zh-TW" sz="2400" b="1" smtClean="0"/>
            </a:br>
            <a:r>
              <a:rPr lang="zh-TW" altLang="en-US" sz="2400" b="1" smtClean="0"/>
              <a:t>接</a:t>
            </a:r>
            <a:endParaRPr lang="zh-TW" altLang="en-US" sz="2400" b="1"/>
          </a:p>
        </p:txBody>
      </p:sp>
      <p:sp>
        <p:nvSpPr>
          <p:cNvPr id="22" name="文字方塊 21"/>
          <p:cNvSpPr txBox="1"/>
          <p:nvPr/>
        </p:nvSpPr>
        <p:spPr>
          <a:xfrm>
            <a:off x="2940526" y="5838363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smtClean="0">
                <a:solidFill>
                  <a:srgbClr val="EF562D"/>
                </a:solidFill>
              </a:rPr>
              <a:t>不能接就按照格式寄封</a:t>
            </a:r>
            <a:r>
              <a:rPr lang="en-US" altLang="zh-TW" sz="2400" b="1" smtClean="0">
                <a:solidFill>
                  <a:srgbClr val="EF562D"/>
                </a:solidFill>
              </a:rPr>
              <a:t>Email</a:t>
            </a:r>
            <a:r>
              <a:rPr lang="zh-TW" altLang="en-US" sz="2400" b="1" smtClean="0">
                <a:solidFill>
                  <a:srgbClr val="EF562D"/>
                </a:solidFill>
              </a:rPr>
              <a:t>吧</a:t>
            </a:r>
            <a:endParaRPr lang="zh-TW" altLang="en-US" sz="2400" b="1">
              <a:solidFill>
                <a:srgbClr val="EF562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 b="1" smtClean="0"/>
              <a:t>四大主題</a:t>
            </a:r>
            <a:endParaRPr lang="zh-TW" altLang="en-US" b="1"/>
          </a:p>
        </p:txBody>
      </p:sp>
      <p:sp>
        <p:nvSpPr>
          <p:cNvPr id="10" name="文字方塊 9"/>
          <p:cNvSpPr txBox="1"/>
          <p:nvPr/>
        </p:nvSpPr>
        <p:spPr>
          <a:xfrm>
            <a:off x="683568" y="1268760"/>
            <a:ext cx="352342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smtClean="0">
                <a:solidFill>
                  <a:schemeClr val="bg1"/>
                </a:solidFill>
              </a:rPr>
              <a:t>提升系統資料維護效率</a:t>
            </a:r>
            <a:endParaRPr lang="en-US" altLang="zh-TW" sz="2400" b="1" smtClean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569" y="1700808"/>
            <a:ext cx="7776864" cy="954107"/>
          </a:xfrm>
          <a:prstGeom prst="rect">
            <a:avLst/>
          </a:prstGeom>
          <a:solidFill>
            <a:srgbClr val="EF562D"/>
          </a:solidFill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zh-TW" altLang="en-US" sz="2800" b="1" smtClean="0">
                <a:solidFill>
                  <a:schemeClr val="bg1"/>
                </a:solidFill>
              </a:rPr>
              <a:t>民眾協作，針對入侵紅火蟻做全面調查，</a:t>
            </a:r>
            <a:endParaRPr lang="en-US" altLang="zh-TW" sz="2800" b="1" smtClean="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zh-TW" altLang="en-US" sz="2800" b="1" smtClean="0">
                <a:solidFill>
                  <a:schemeClr val="bg1"/>
                </a:solidFill>
              </a:rPr>
              <a:t>期望加強防治效果。</a:t>
            </a:r>
            <a:endParaRPr lang="en-US" altLang="zh-TW" sz="2800" b="1" smtClean="0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83569" y="2743094"/>
            <a:ext cx="4188224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zh-TW" altLang="en-US" sz="2400" b="1" smtClean="0">
                <a:solidFill>
                  <a:schemeClr val="bg1"/>
                </a:solidFill>
              </a:rPr>
              <a:t>讓系統資料間能夠輕易串聯</a:t>
            </a:r>
            <a:endParaRPr lang="en-US" altLang="zh-TW" sz="2400" b="1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9" y="3197210"/>
            <a:ext cx="7776864" cy="954107"/>
          </a:xfrm>
          <a:prstGeom prst="rect">
            <a:avLst/>
          </a:prstGeom>
          <a:solidFill>
            <a:srgbClr val="EF562D"/>
          </a:solidFill>
        </p:spPr>
        <p:txBody>
          <a:bodyPr wrap="square">
            <a:spAutoFit/>
          </a:bodyPr>
          <a:lstStyle/>
          <a:p>
            <a:r>
              <a:rPr lang="zh-TW" altLang="en-US" sz="2800" b="1" smtClean="0">
                <a:solidFill>
                  <a:schemeClr val="bg1"/>
                </a:solidFill>
              </a:rPr>
              <a:t>特生中心</a:t>
            </a:r>
            <a:r>
              <a:rPr lang="en-US" altLang="zh-TW" sz="2800" b="1" smtClean="0">
                <a:solidFill>
                  <a:schemeClr val="bg1"/>
                </a:solidFill>
              </a:rPr>
              <a:t>X</a:t>
            </a:r>
            <a:r>
              <a:rPr lang="zh-TW" altLang="en-US" sz="2800" b="1" smtClean="0">
                <a:solidFill>
                  <a:schemeClr val="bg1"/>
                </a:solidFill>
              </a:rPr>
              <a:t>國家紅火蟻中心，</a:t>
            </a:r>
            <a:endParaRPr lang="en-US" altLang="zh-TW" sz="2800" b="1" smtClean="0">
              <a:solidFill>
                <a:schemeClr val="bg1"/>
              </a:solidFill>
            </a:endParaRPr>
          </a:p>
          <a:p>
            <a:r>
              <a:rPr lang="zh-TW" altLang="en-US" sz="2800" b="1" smtClean="0">
                <a:solidFill>
                  <a:schemeClr val="bg1"/>
                </a:solidFill>
              </a:rPr>
              <a:t>政府跨單位以目標導向整合資源。</a:t>
            </a:r>
            <a:endParaRPr lang="en-US" altLang="zh-TW" sz="2800" b="1" smtClean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3569" y="4233194"/>
            <a:ext cx="4188224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zh-TW" altLang="en-US" sz="2400" b="1" smtClean="0">
                <a:solidFill>
                  <a:schemeClr val="bg1"/>
                </a:solidFill>
              </a:rPr>
              <a:t>形成對政府有用的決策資訊</a:t>
            </a:r>
            <a:endParaRPr lang="en-US" altLang="zh-TW" sz="2400" b="1" smtClean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3569" y="4693612"/>
            <a:ext cx="7776864" cy="954107"/>
          </a:xfrm>
          <a:prstGeom prst="rect">
            <a:avLst/>
          </a:prstGeom>
          <a:solidFill>
            <a:srgbClr val="EF562D"/>
          </a:solidFill>
        </p:spPr>
        <p:txBody>
          <a:bodyPr wrap="square">
            <a:spAutoFit/>
          </a:bodyPr>
          <a:lstStyle/>
          <a:p>
            <a:r>
              <a:rPr lang="zh-TW" altLang="en-US" sz="2800" b="1" smtClean="0">
                <a:solidFill>
                  <a:schemeClr val="bg1"/>
                </a:solidFill>
              </a:rPr>
              <a:t>快速通報，盡速鑑定防治，</a:t>
            </a:r>
            <a:endParaRPr lang="en-US" altLang="zh-TW" sz="2800" b="1" smtClean="0">
              <a:solidFill>
                <a:schemeClr val="bg1"/>
              </a:solidFill>
            </a:endParaRPr>
          </a:p>
          <a:p>
            <a:r>
              <a:rPr lang="zh-TW" altLang="en-US" sz="2800" b="1" smtClean="0">
                <a:solidFill>
                  <a:schemeClr val="bg1"/>
                </a:solidFill>
              </a:rPr>
              <a:t>將原通報調查的人力轉向鑑定防治。</a:t>
            </a:r>
            <a:endParaRPr lang="en-US" altLang="zh-TW" sz="2800" b="1" smtClean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3569" y="5749022"/>
            <a:ext cx="4188224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indent="0" algn="ctr">
              <a:buNone/>
            </a:pPr>
            <a:r>
              <a:rPr lang="zh-TW" altLang="en-US" sz="2400" b="1" smtClean="0">
                <a:solidFill>
                  <a:schemeClr val="bg1"/>
                </a:solidFill>
              </a:rPr>
              <a:t>形成對民眾有感的施政資訊</a:t>
            </a:r>
            <a:endParaRPr lang="en-US" altLang="zh-TW" sz="2400" b="1" smtClean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3569" y="6174105"/>
            <a:ext cx="7776864" cy="523220"/>
          </a:xfrm>
          <a:prstGeom prst="rect">
            <a:avLst/>
          </a:prstGeom>
          <a:solidFill>
            <a:srgbClr val="EF562D"/>
          </a:solidFill>
        </p:spPr>
        <p:txBody>
          <a:bodyPr wrap="square">
            <a:spAutoFit/>
          </a:bodyPr>
          <a:lstStyle/>
          <a:p>
            <a:r>
              <a:rPr lang="zh-TW" altLang="en-US" sz="2800" b="1" smtClean="0">
                <a:solidFill>
                  <a:schemeClr val="bg1"/>
                </a:solidFill>
              </a:rPr>
              <a:t>對民眾</a:t>
            </a:r>
            <a:r>
              <a:rPr lang="en-US" altLang="zh-TW" sz="2800" b="1" smtClean="0">
                <a:solidFill>
                  <a:schemeClr val="bg1"/>
                </a:solidFill>
              </a:rPr>
              <a:t>/</a:t>
            </a:r>
            <a:r>
              <a:rPr lang="zh-TW" altLang="en-US" sz="2800" b="1" smtClean="0">
                <a:solidFill>
                  <a:schemeClr val="bg1"/>
                </a:solidFill>
              </a:rPr>
              <a:t>農友，通報便利，防治快速，有感施政。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492896"/>
            <a:ext cx="9144000" cy="1772816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4800"/>
          </a:p>
        </p:txBody>
      </p:sp>
      <p:sp>
        <p:nvSpPr>
          <p:cNvPr id="6" name="矩形 5"/>
          <p:cNvSpPr/>
          <p:nvPr/>
        </p:nvSpPr>
        <p:spPr>
          <a:xfrm>
            <a:off x="0" y="-27384"/>
            <a:ext cx="9144000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smtClean="0">
                <a:solidFill>
                  <a:schemeClr val="tx1"/>
                </a:solidFill>
              </a:rPr>
              <a:t>DEMO</a:t>
            </a:r>
            <a:endParaRPr lang="zh-TW" altLang="en-US" sz="4000" b="1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76920"/>
          <a:stretch>
            <a:fillRect/>
          </a:stretch>
        </p:blipFill>
        <p:spPr bwMode="auto">
          <a:xfrm>
            <a:off x="0" y="2132856"/>
            <a:ext cx="914400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51520" y="2667106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smtClean="0">
                <a:solidFill>
                  <a:schemeClr val="bg1"/>
                </a:solidFill>
              </a:rPr>
              <a:t>1</a:t>
            </a:r>
            <a:endParaRPr lang="zh-TW" altLang="en-US" sz="4400" b="1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b="70543"/>
          <a:stretch>
            <a:fillRect/>
          </a:stretch>
        </p:blipFill>
        <p:spPr bwMode="auto">
          <a:xfrm>
            <a:off x="0" y="4293096"/>
            <a:ext cx="9144000" cy="73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0" y="4617132"/>
            <a:ext cx="9144000" cy="2204864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4800"/>
          </a:p>
        </p:txBody>
      </p:sp>
      <p:sp>
        <p:nvSpPr>
          <p:cNvPr id="8" name="矩形 7"/>
          <p:cNvSpPr/>
          <p:nvPr/>
        </p:nvSpPr>
        <p:spPr>
          <a:xfrm>
            <a:off x="899592" y="4869160"/>
            <a:ext cx="7847856" cy="1512168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000" b="1" smtClean="0"/>
              <a:t>入侵紅火蟻資料分析</a:t>
            </a:r>
            <a:endParaRPr lang="en-US" altLang="zh-TW" sz="4000" b="1" smtClean="0"/>
          </a:p>
          <a:p>
            <a:r>
              <a:rPr lang="zh-TW" altLang="en-US" sz="2800" b="1" smtClean="0"/>
              <a:t>教育宣導、統計、圖資、回報系統</a:t>
            </a:r>
            <a:endParaRPr lang="en-US" altLang="zh-TW" sz="2800" b="1" smtClean="0"/>
          </a:p>
          <a:p>
            <a:r>
              <a:rPr lang="en-US" altLang="zh-TW" sz="1400" b="1" smtClean="0"/>
              <a:t>http://140.112.93.11:666/biobio//tbn_hackathon/2016102930-tbn-hackathon-team2/is.html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51520" y="4902259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smtClean="0">
                <a:solidFill>
                  <a:schemeClr val="bg1"/>
                </a:solidFill>
              </a:rPr>
              <a:t>2</a:t>
            </a:r>
            <a:endParaRPr lang="zh-TW" altLang="en-US" sz="4400" b="1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9592" y="2924944"/>
            <a:ext cx="8244408" cy="914400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000" b="1" smtClean="0"/>
              <a:t>台灣入侵種圖資資料庫</a:t>
            </a:r>
            <a:endParaRPr lang="en-US" altLang="zh-TW" sz="4000" b="1" smtClean="0"/>
          </a:p>
          <a:p>
            <a:r>
              <a:rPr lang="zh-TW" altLang="en-US" sz="2800" b="1" smtClean="0"/>
              <a:t>目前整理小花蔓澤蘭、銀合歡、吳郭魚</a:t>
            </a:r>
            <a:r>
              <a:rPr lang="en-US" altLang="zh-TW" sz="2800" b="1" smtClean="0"/>
              <a:t>s</a:t>
            </a:r>
            <a:br>
              <a:rPr lang="en-US" altLang="zh-TW" sz="2800" b="1" smtClean="0"/>
            </a:br>
            <a:r>
              <a:rPr lang="en-US" altLang="zh-TW" sz="1400" b="1" smtClean="0"/>
              <a:t>http://140.112.93.11:666/biobio//tbn_hackathon/2016102930-tbn-hackathon-team2/fireant.html</a:t>
            </a:r>
            <a:endParaRPr lang="zh-TW" altLang="en-US" sz="1400" b="1"/>
          </a:p>
        </p:txBody>
      </p:sp>
      <p:pic>
        <p:nvPicPr>
          <p:cNvPr id="1028" name="Picture 4" descr="C:\Users\user\Documents\2016102930-tbn-hackathon-team2\QRcode_i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404664"/>
            <a:ext cx="1400175" cy="1400175"/>
          </a:xfrm>
          <a:prstGeom prst="rect">
            <a:avLst/>
          </a:prstGeom>
          <a:noFill/>
        </p:spPr>
      </p:pic>
      <p:pic>
        <p:nvPicPr>
          <p:cNvPr id="1029" name="Picture 5" descr="C:\Users\user\Documents\2016102930-tbn-hackathon-team2\QRcode_firea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64313" y="404664"/>
            <a:ext cx="1400175" cy="1400175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>
          <a:xfrm>
            <a:off x="5900167" y="188640"/>
            <a:ext cx="1188000" cy="180000"/>
          </a:xfrm>
          <a:prstGeom prst="rect">
            <a:avLst/>
          </a:prstGeom>
          <a:solidFill>
            <a:srgbClr val="558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4800"/>
          </a:p>
        </p:txBody>
      </p:sp>
      <p:sp>
        <p:nvSpPr>
          <p:cNvPr id="16" name="矩形 15"/>
          <p:cNvSpPr/>
          <p:nvPr/>
        </p:nvSpPr>
        <p:spPr>
          <a:xfrm>
            <a:off x="7668344" y="188640"/>
            <a:ext cx="1188000" cy="180000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附錄</a:t>
            </a:r>
            <a:r>
              <a:rPr lang="en-US" altLang="zh-TW" smtClean="0"/>
              <a:t>-</a:t>
            </a:r>
            <a:r>
              <a:rPr lang="zh-TW" altLang="en-US" smtClean="0"/>
              <a:t>沒時間講但重要的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07281"/>
            <a:ext cx="9108024" cy="448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1939" y="4581128"/>
            <a:ext cx="9205939" cy="376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5154895" y="0"/>
            <a:ext cx="398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http://tiasd.tfri.gov.tw/renew/introduce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mtClean="0"/>
              <a:t>什麼是生物多樣性</a:t>
            </a:r>
            <a:r>
              <a:rPr lang="en-US" altLang="zh-TW" smtClean="0"/>
              <a:t>?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294212" y="476672"/>
            <a:ext cx="2520000" cy="648000"/>
          </a:xfrm>
          <a:prstGeom prst="rect">
            <a:avLst/>
          </a:prstGeom>
          <a:solidFill>
            <a:srgbClr val="EF562D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遺傳多樣性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75984" y="1268760"/>
            <a:ext cx="1313180" cy="6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40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演化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034684" y="1268760"/>
            <a:ext cx="1313180" cy="64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40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天擇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75984" y="476672"/>
            <a:ext cx="2520000" cy="648000"/>
          </a:xfrm>
          <a:prstGeom prst="rect">
            <a:avLst/>
          </a:prstGeom>
          <a:solidFill>
            <a:srgbClr val="EF562D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物種</a:t>
            </a:r>
            <a:r>
              <a:rPr lang="zh-TW" altLang="en-US" sz="32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多樣性</a:t>
            </a:r>
            <a:endParaRPr lang="zh-TW" altLang="en-US" sz="3200" b="1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12440" y="476672"/>
            <a:ext cx="2520000" cy="648000"/>
          </a:xfrm>
          <a:prstGeom prst="rect">
            <a:avLst/>
          </a:prstGeom>
          <a:solidFill>
            <a:srgbClr val="EF562D"/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生態系多樣性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75984" y="2060848"/>
            <a:ext cx="2236510" cy="584775"/>
          </a:xfrm>
          <a:prstGeom prst="rect">
            <a:avLst/>
          </a:prstGeom>
          <a:solidFill>
            <a:srgbClr val="5587A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b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入侵外來種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915816" y="2060848"/>
            <a:ext cx="1939955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b="1" smtClean="0">
                <a:solidFill>
                  <a:srgbClr val="5587A2"/>
                </a:solidFill>
                <a:latin typeface="+mj-lt"/>
                <a:ea typeface="+mj-ea"/>
                <a:cs typeface="+mj-cs"/>
              </a:rPr>
              <a:t>棲</a:t>
            </a:r>
            <a:r>
              <a:rPr lang="zh-TW" altLang="en-US" sz="3200" b="1" smtClean="0">
                <a:solidFill>
                  <a:srgbClr val="5587A2"/>
                </a:solidFill>
                <a:latin typeface="+mj-lt"/>
                <a:ea typeface="+mj-ea"/>
                <a:cs typeface="+mj-cs"/>
              </a:rPr>
              <a:t>地破壞</a:t>
            </a:r>
            <a:endParaRPr lang="zh-TW" altLang="en-US" sz="3200" b="1" smtClean="0">
              <a:solidFill>
                <a:srgbClr val="5587A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004048" y="2060848"/>
            <a:ext cx="2236510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b="1" smtClean="0">
                <a:solidFill>
                  <a:srgbClr val="5587A2"/>
                </a:solidFill>
                <a:latin typeface="+mj-lt"/>
                <a:ea typeface="+mj-ea"/>
                <a:cs typeface="+mj-cs"/>
              </a:rPr>
              <a:t>棲地零碎化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75984" y="2780928"/>
            <a:ext cx="1826142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200" b="1" smtClean="0">
                <a:solidFill>
                  <a:srgbClr val="5587A2"/>
                </a:solidFill>
                <a:latin typeface="+mj-lt"/>
                <a:ea typeface="+mj-ea"/>
                <a:cs typeface="+mj-cs"/>
              </a:rPr>
              <a:t>過度利用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4"/>
          <p:cNvGrpSpPr/>
          <p:nvPr/>
        </p:nvGrpSpPr>
        <p:grpSpPr>
          <a:xfrm>
            <a:off x="0" y="-971803"/>
            <a:ext cx="9144000" cy="9009315"/>
            <a:chOff x="-828600" y="0"/>
            <a:chExt cx="10715626" cy="1055779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828600" y="5033292"/>
              <a:ext cx="10639426" cy="552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828600" y="0"/>
              <a:ext cx="10715626" cy="541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3043" y="980728"/>
            <a:ext cx="9210087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100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rrowheads="1"/>
          </p:cNvPicPr>
          <p:nvPr/>
        </p:nvPicPr>
        <p:blipFill>
          <a:blip r:embed="rId2" cstate="print"/>
          <a:srcRect l="46966" t="18029" r="49396" b="3625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18029" r="49396" b="36254"/>
          <a:stretch>
            <a:fillRect/>
          </a:stretch>
        </p:blipFill>
        <p:spPr bwMode="auto">
          <a:xfrm>
            <a:off x="0" y="-27384"/>
            <a:ext cx="449999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0000" t="29996"/>
          <a:stretch>
            <a:fillRect/>
          </a:stretch>
        </p:blipFill>
        <p:spPr bwMode="auto">
          <a:xfrm>
            <a:off x="125760" y="3570700"/>
            <a:ext cx="4086200" cy="3242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r="49396" b="80542"/>
          <a:stretch>
            <a:fillRect/>
          </a:stretch>
        </p:blipFill>
        <p:spPr bwMode="auto">
          <a:xfrm>
            <a:off x="4644008" y="0"/>
            <a:ext cx="4499992" cy="98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69461" r="49396" b="3395"/>
          <a:stretch>
            <a:fillRect/>
          </a:stretch>
        </p:blipFill>
        <p:spPr bwMode="auto">
          <a:xfrm>
            <a:off x="0" y="2204864"/>
            <a:ext cx="4135599" cy="125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7253" y="1431077"/>
            <a:ext cx="4347235" cy="5238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紅火蟻重要性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387008" y="3789040"/>
            <a:ext cx="3962400" cy="1440160"/>
            <a:chOff x="2339752" y="620688"/>
            <a:chExt cx="3962400" cy="144016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b="51539"/>
            <a:stretch>
              <a:fillRect/>
            </a:stretch>
          </p:blipFill>
          <p:spPr bwMode="auto">
            <a:xfrm>
              <a:off x="2339752" y="620688"/>
              <a:ext cx="3962400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65422" b="78193"/>
            <a:stretch>
              <a:fillRect/>
            </a:stretch>
          </p:blipFill>
          <p:spPr bwMode="auto">
            <a:xfrm>
              <a:off x="3203848" y="620688"/>
              <a:ext cx="1800200" cy="648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0"/>
            <a:ext cx="3800475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群組 10"/>
          <p:cNvGrpSpPr/>
          <p:nvPr/>
        </p:nvGrpSpPr>
        <p:grpSpPr>
          <a:xfrm>
            <a:off x="355476" y="0"/>
            <a:ext cx="4000500" cy="3440063"/>
            <a:chOff x="355476" y="0"/>
            <a:chExt cx="4000500" cy="344006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b="42338"/>
            <a:stretch>
              <a:fillRect/>
            </a:stretch>
          </p:blipFill>
          <p:spPr bwMode="auto">
            <a:xfrm>
              <a:off x="355476" y="0"/>
              <a:ext cx="4000500" cy="2564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t="78707"/>
            <a:stretch>
              <a:fillRect/>
            </a:stretch>
          </p:blipFill>
          <p:spPr bwMode="auto">
            <a:xfrm>
              <a:off x="355476" y="2492896"/>
              <a:ext cx="4000500" cy="947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55576" y="4901098"/>
            <a:ext cx="56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sz="2000" b="1" smtClean="0"/>
              <a:t>根據美國</a:t>
            </a:r>
            <a:r>
              <a:rPr lang="en-US" altLang="zh-TW" sz="2000" b="1" smtClean="0"/>
              <a:t>1999</a:t>
            </a:r>
            <a:r>
              <a:rPr lang="zh-TW" altLang="en-US" sz="2000" b="1" smtClean="0"/>
              <a:t>年頒布的第</a:t>
            </a:r>
            <a:r>
              <a:rPr lang="en-US" altLang="zh-TW" sz="2000" b="1" smtClean="0"/>
              <a:t>13112</a:t>
            </a:r>
            <a:r>
              <a:rPr lang="zh-TW" altLang="en-US" sz="2000" b="1" smtClean="0"/>
              <a:t>號行政命令，</a:t>
            </a:r>
            <a:endParaRPr lang="zh-TW" altLang="en-US" sz="2000" b="1"/>
          </a:p>
        </p:txBody>
      </p:sp>
      <p:sp>
        <p:nvSpPr>
          <p:cNvPr id="3" name="文字方塊 2"/>
          <p:cNvSpPr txBox="1"/>
          <p:nvPr/>
        </p:nvSpPr>
        <p:spPr>
          <a:xfrm>
            <a:off x="755576" y="5293657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sz="2000" b="1" smtClean="0"/>
              <a:t>台灣外來入侵種資料庫排除</a:t>
            </a:r>
            <a:r>
              <a:rPr lang="en-US" altLang="zh-TW" sz="2000" b="1" smtClean="0"/>
              <a:t>177</a:t>
            </a:r>
            <a:r>
              <a:rPr lang="zh-TW" altLang="en-US" sz="2000" b="1" smtClean="0"/>
              <a:t>種尚有疑義的物種，</a:t>
            </a:r>
            <a:r>
              <a:rPr lang="en-US" altLang="zh-TW" sz="2000" b="1" smtClean="0"/>
              <a:t/>
            </a:r>
            <a:br>
              <a:rPr lang="en-US" altLang="zh-TW" sz="2000" b="1" smtClean="0"/>
            </a:br>
            <a:r>
              <a:rPr lang="zh-TW" altLang="en-US" sz="2000" b="1" smtClean="0"/>
              <a:t>確認</a:t>
            </a:r>
            <a:r>
              <a:rPr lang="en-US" altLang="zh-TW" sz="4000" b="1" smtClean="0">
                <a:solidFill>
                  <a:srgbClr val="EF562D"/>
                </a:solidFill>
              </a:rPr>
              <a:t>210</a:t>
            </a:r>
            <a:r>
              <a:rPr lang="zh-TW" altLang="en-US" sz="2000" b="1" smtClean="0"/>
              <a:t>種外來入侵種。</a:t>
            </a:r>
            <a:endParaRPr lang="zh-TW" altLang="en-US" sz="2000" b="1"/>
          </a:p>
        </p:txBody>
      </p:sp>
      <p:sp>
        <p:nvSpPr>
          <p:cNvPr id="5" name="矩形 4"/>
          <p:cNvSpPr/>
          <p:nvPr/>
        </p:nvSpPr>
        <p:spPr>
          <a:xfrm>
            <a:off x="792016" y="1811139"/>
            <a:ext cx="3600000" cy="720080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smtClean="0"/>
              <a:t>外來種</a:t>
            </a:r>
            <a:endParaRPr lang="zh-TW" altLang="en-US" sz="4000" b="1"/>
          </a:p>
        </p:txBody>
      </p:sp>
      <p:sp>
        <p:nvSpPr>
          <p:cNvPr id="6" name="矩形 5"/>
          <p:cNvSpPr/>
          <p:nvPr/>
        </p:nvSpPr>
        <p:spPr>
          <a:xfrm>
            <a:off x="4751984" y="1811139"/>
            <a:ext cx="3600000" cy="720080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smtClean="0"/>
              <a:t>入侵種</a:t>
            </a:r>
            <a:endParaRPr lang="zh-TW" altLang="en-US" sz="4000" b="1"/>
          </a:p>
        </p:txBody>
      </p:sp>
      <p:sp>
        <p:nvSpPr>
          <p:cNvPr id="7" name="矩形 6"/>
          <p:cNvSpPr/>
          <p:nvPr/>
        </p:nvSpPr>
        <p:spPr>
          <a:xfrm>
            <a:off x="692076" y="2603227"/>
            <a:ext cx="37359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2800" b="1" smtClean="0"/>
              <a:t>原產於其他地區的動植物</a:t>
            </a:r>
            <a:endParaRPr lang="en-US" altLang="zh-TW" sz="2800" b="1" smtClean="0"/>
          </a:p>
        </p:txBody>
      </p:sp>
      <p:sp>
        <p:nvSpPr>
          <p:cNvPr id="8" name="矩形 7"/>
          <p:cNvSpPr/>
          <p:nvPr/>
        </p:nvSpPr>
        <p:spPr>
          <a:xfrm>
            <a:off x="4644008" y="2603227"/>
            <a:ext cx="37444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2800" b="1" smtClean="0"/>
              <a:t>生態系中的外來種，且在引進後已經或可能造成經濟損失、生態破壞或有害人類健康者</a:t>
            </a:r>
            <a:endParaRPr lang="en-US" altLang="zh-TW" sz="2800" b="1" smtClean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smtClean="0"/>
              <a:t>外來種和入侵種是兩個不同的概念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b="37635"/>
          <a:stretch>
            <a:fillRect/>
          </a:stretch>
        </p:blipFill>
        <p:spPr bwMode="auto">
          <a:xfrm>
            <a:off x="0" y="485775"/>
            <a:ext cx="9144000" cy="438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5637912" y="0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http://taibif.tw/invasive/index.php</a:t>
            </a:r>
            <a:endParaRPr lang="zh-TW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l="17713" r="61812"/>
          <a:stretch>
            <a:fillRect/>
          </a:stretch>
        </p:blipFill>
        <p:spPr bwMode="auto">
          <a:xfrm>
            <a:off x="0" y="5480691"/>
            <a:ext cx="9144000" cy="86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4337000" y="5558401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smtClean="0">
                <a:solidFill>
                  <a:schemeClr val="bg1"/>
                </a:solidFill>
              </a:rPr>
              <a:t>†</a:t>
            </a:r>
            <a:endParaRPr lang="zh-TW" altLang="en-US" sz="4000" b="1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346777" y="6362164"/>
            <a:ext cx="1797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RIP -2004</a:t>
            </a:r>
            <a:endParaRPr lang="zh-TW" alt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0" y="260648"/>
            <a:ext cx="9144000" cy="503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b="67829"/>
          <a:stretch>
            <a:fillRect/>
          </a:stretch>
        </p:blipFill>
        <p:spPr bwMode="auto">
          <a:xfrm>
            <a:off x="-178922" y="4149081"/>
            <a:ext cx="9180000" cy="115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字方塊 1"/>
          <p:cNvSpPr txBox="1"/>
          <p:nvPr/>
        </p:nvSpPr>
        <p:spPr>
          <a:xfrm>
            <a:off x="5154895" y="0"/>
            <a:ext cx="398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http://tiasd.tfri.gov.tw/renew/introduce</a:t>
            </a:r>
            <a:endParaRPr lang="zh-TW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0" y="5480691"/>
            <a:ext cx="9144000" cy="86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7120689" y="6362164"/>
            <a:ext cx="2016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RIP -2014?</a:t>
            </a:r>
            <a:endParaRPr lang="zh-TW" alt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6678"/>
          <a:stretch>
            <a:fillRect/>
          </a:stretch>
        </p:blipFill>
        <p:spPr bwMode="auto">
          <a:xfrm>
            <a:off x="4211960" y="0"/>
            <a:ext cx="45212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395536" y="200834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b="1" smtClean="0"/>
              <a:t>台灣的自然資源與生態資料庫</a:t>
            </a:r>
            <a:r>
              <a:rPr lang="en-US" altLang="zh-TW" sz="2000" b="1" smtClean="0"/>
              <a:t>II</a:t>
            </a:r>
            <a:br>
              <a:rPr lang="en-US" altLang="zh-TW" sz="2000" b="1" smtClean="0"/>
            </a:br>
            <a:r>
              <a:rPr lang="zh-TW" altLang="en-US" sz="2000" b="1" smtClean="0"/>
              <a:t>綠色大地</a:t>
            </a:r>
            <a:endParaRPr lang="en-US" altLang="zh-TW" sz="2000" b="1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527120" y="90872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smtClean="0"/>
              <a:t>http://econgisdw.forest.gov.tw/Download/book/3/15_%E5%A4%96%E4%BE%86%E6%A4%8D%E7%89%A9.pdf</a:t>
            </a:r>
            <a:endParaRPr lang="zh-TW" altLang="en-US" sz="1200"/>
          </a:p>
        </p:txBody>
      </p:sp>
      <p:sp>
        <p:nvSpPr>
          <p:cNvPr id="10" name="文字方塊 9"/>
          <p:cNvSpPr txBox="1"/>
          <p:nvPr/>
        </p:nvSpPr>
        <p:spPr>
          <a:xfrm>
            <a:off x="7676932" y="5544616"/>
            <a:ext cx="1467068" cy="400110"/>
          </a:xfrm>
          <a:prstGeom prst="rect">
            <a:avLst/>
          </a:prstGeom>
          <a:solidFill>
            <a:srgbClr val="EF562D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smtClean="0">
                <a:solidFill>
                  <a:schemeClr val="bg1"/>
                </a:solidFill>
              </a:rPr>
              <a:t>小花蔓澤蘭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189893" y="5981218"/>
            <a:ext cx="954107" cy="400110"/>
          </a:xfrm>
          <a:prstGeom prst="rect">
            <a:avLst/>
          </a:prstGeom>
          <a:solidFill>
            <a:srgbClr val="5587A2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smtClean="0">
                <a:solidFill>
                  <a:schemeClr val="bg1"/>
                </a:solidFill>
              </a:rPr>
              <a:t>銀合歡</a:t>
            </a:r>
            <a:endParaRPr lang="zh-TW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16016" y="0"/>
            <a:ext cx="442798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9434" t="1449" r="26560" b="1449"/>
          <a:stretch>
            <a:fillRect/>
          </a:stretch>
        </p:blipFill>
        <p:spPr bwMode="auto">
          <a:xfrm>
            <a:off x="0" y="-4573"/>
            <a:ext cx="4860032" cy="686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rcRect l="27448" t="2479" r="24304" b="2093"/>
          <a:stretch>
            <a:fillRect/>
          </a:stretch>
        </p:blipFill>
        <p:spPr bwMode="auto">
          <a:xfrm>
            <a:off x="4716016" y="0"/>
            <a:ext cx="442798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2987824" y="6457890"/>
            <a:ext cx="1467068" cy="400110"/>
          </a:xfrm>
          <a:prstGeom prst="rect">
            <a:avLst/>
          </a:prstGeom>
          <a:solidFill>
            <a:srgbClr val="EF562D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smtClean="0">
                <a:solidFill>
                  <a:schemeClr val="bg1"/>
                </a:solidFill>
              </a:rPr>
              <a:t>小花蔓澤蘭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189893" y="6457890"/>
            <a:ext cx="954107" cy="400110"/>
          </a:xfrm>
          <a:prstGeom prst="rect">
            <a:avLst/>
          </a:prstGeom>
          <a:solidFill>
            <a:srgbClr val="5587A2"/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smtClean="0">
                <a:solidFill>
                  <a:schemeClr val="bg1"/>
                </a:solidFill>
              </a:rPr>
              <a:t>銀合歡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0"/>
            <a:ext cx="713657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smtClean="0">
                <a:solidFill>
                  <a:schemeClr val="bg1"/>
                </a:solidFill>
              </a:rPr>
              <a:t>TBN</a:t>
            </a:r>
            <a:endParaRPr lang="zh-TW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76672"/>
            <a:ext cx="9144000" cy="2376264"/>
          </a:xfrm>
          <a:prstGeom prst="rect">
            <a:avLst/>
          </a:prstGeom>
          <a:solidFill>
            <a:srgbClr val="EF5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smtClean="0">
                <a:solidFill>
                  <a:schemeClr val="bg1"/>
                </a:solidFill>
              </a:rPr>
              <a:t>IS</a:t>
            </a:r>
            <a:r>
              <a:rPr lang="zh-TW" altLang="en-US" sz="4000" b="1" smtClean="0">
                <a:solidFill>
                  <a:schemeClr val="bg1"/>
                </a:solidFill>
              </a:rPr>
              <a:t> </a:t>
            </a:r>
            <a:r>
              <a:rPr lang="en-US" altLang="zh-TW" sz="4000" b="1" smtClean="0">
                <a:solidFill>
                  <a:schemeClr val="bg1"/>
                </a:solidFill>
              </a:rPr>
              <a:t>X</a:t>
            </a:r>
            <a:r>
              <a:rPr lang="zh-TW" altLang="en-US" sz="4000" b="1" smtClean="0">
                <a:solidFill>
                  <a:schemeClr val="bg1"/>
                </a:solidFill>
              </a:rPr>
              <a:t> </a:t>
            </a:r>
            <a:r>
              <a:rPr lang="en-US" altLang="zh-TW" sz="4000" b="1" smtClean="0">
                <a:solidFill>
                  <a:schemeClr val="bg1"/>
                </a:solidFill>
              </a:rPr>
              <a:t>GIS</a:t>
            </a:r>
            <a:r>
              <a:rPr lang="zh-TW" altLang="en-US" sz="4000" b="1" smtClean="0">
                <a:solidFill>
                  <a:schemeClr val="bg1"/>
                </a:solidFill>
              </a:rPr>
              <a:t> </a:t>
            </a:r>
            <a:r>
              <a:rPr lang="en-US" altLang="zh-TW" sz="4000" b="1" smtClean="0">
                <a:solidFill>
                  <a:schemeClr val="bg1"/>
                </a:solidFill>
              </a:rPr>
              <a:t>E</a:t>
            </a:r>
            <a:r>
              <a:rPr lang="zh-TW" altLang="en-US" sz="4000" b="1" smtClean="0">
                <a:solidFill>
                  <a:schemeClr val="bg1"/>
                </a:solidFill>
              </a:rPr>
              <a:t> </a:t>
            </a:r>
            <a:r>
              <a:rPr lang="en-US" altLang="zh-TW" sz="4000" b="1" smtClean="0">
                <a:solidFill>
                  <a:schemeClr val="bg1"/>
                </a:solidFill>
              </a:rPr>
              <a:t>TBN</a:t>
            </a:r>
          </a:p>
          <a:p>
            <a:pPr algn="ctr"/>
            <a:r>
              <a:rPr lang="zh-TW" altLang="en-US" sz="4000" b="1" smtClean="0">
                <a:solidFill>
                  <a:schemeClr val="bg1"/>
                </a:solidFill>
              </a:rPr>
              <a:t>入侵種 地理資訊系統 特生中心</a:t>
            </a:r>
            <a:endParaRPr lang="zh-TW" altLang="en-US" sz="4000" b="1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l="17713" r="61812"/>
          <a:stretch>
            <a:fillRect/>
          </a:stretch>
        </p:blipFill>
        <p:spPr bwMode="auto">
          <a:xfrm>
            <a:off x="0" y="5454557"/>
            <a:ext cx="9144000" cy="86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4337000" y="553226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smtClean="0">
                <a:solidFill>
                  <a:schemeClr val="bg1"/>
                </a:solidFill>
              </a:rPr>
              <a:t>†</a:t>
            </a:r>
            <a:endParaRPr lang="zh-TW" altLang="en-US" sz="4000" b="1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346777" y="6336030"/>
            <a:ext cx="1874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RIP -????</a:t>
            </a:r>
            <a:endParaRPr lang="zh-TW" alt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987824" y="2996952"/>
            <a:ext cx="5724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smtClean="0"/>
              <a:t>偵測入侵範圍，加強防治。</a:t>
            </a:r>
            <a:endParaRPr lang="en-US" altLang="zh-TW" sz="3600" b="1" smtClean="0"/>
          </a:p>
          <a:p>
            <a:r>
              <a:rPr lang="zh-TW" altLang="en-US" sz="3600" b="1" smtClean="0">
                <a:solidFill>
                  <a:srgbClr val="EF562D"/>
                </a:solidFill>
              </a:rPr>
              <a:t>重要，很重要，非常重要。</a:t>
            </a:r>
            <a:endParaRPr lang="en-US" altLang="zh-TW" sz="3600" b="1" smtClean="0">
              <a:solidFill>
                <a:srgbClr val="EF562D"/>
              </a:solidFill>
            </a:endParaRPr>
          </a:p>
          <a:p>
            <a:r>
              <a:rPr lang="zh-TW" altLang="en-US" sz="3600" b="1" smtClean="0">
                <a:solidFill>
                  <a:srgbClr val="EF562D"/>
                </a:solidFill>
              </a:rPr>
              <a:t>但民眾有感</a:t>
            </a:r>
            <a:r>
              <a:rPr lang="en-US" altLang="zh-TW" sz="3600" b="1" smtClean="0">
                <a:solidFill>
                  <a:srgbClr val="EF562D"/>
                </a:solidFill>
              </a:rPr>
              <a:t>?</a:t>
            </a:r>
          </a:p>
          <a:p>
            <a:r>
              <a:rPr lang="zh-TW" altLang="en-US" sz="3600" b="1" smtClean="0">
                <a:solidFill>
                  <a:srgbClr val="EF562D"/>
                </a:solidFill>
              </a:rPr>
              <a:t>或只是另一個</a:t>
            </a:r>
            <a:r>
              <a:rPr lang="en-US" altLang="zh-TW" sz="3600" b="1" smtClean="0">
                <a:solidFill>
                  <a:srgbClr val="EF562D"/>
                </a:solidFill>
              </a:rPr>
              <a:t>RIP?</a:t>
            </a:r>
            <a:endParaRPr lang="zh-TW" altLang="en-US" sz="3600" b="1">
              <a:solidFill>
                <a:srgbClr val="EF562D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576" y="3068960"/>
            <a:ext cx="2160240" cy="2160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3D BarCode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mtClean="0"/>
              <a:t>有沒有更重要的事</a:t>
            </a:r>
            <a:r>
              <a:rPr lang="en-US" altLang="zh-TW" smtClean="0"/>
              <a:t>?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417</Words>
  <Application>Microsoft Office PowerPoint</Application>
  <PresentationFormat>如螢幕大小 (4:3)</PresentationFormat>
  <Paragraphs>92</Paragraphs>
  <Slides>24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佈景主題</vt:lpstr>
      <vt:lpstr>IS X GIS E TBN         &gt;&gt; FireAnt</vt:lpstr>
      <vt:lpstr>什麼是生物多樣性?</vt:lpstr>
      <vt:lpstr>外來種和入侵種是兩個不同的概念</vt:lpstr>
      <vt:lpstr>投影片 4</vt:lpstr>
      <vt:lpstr>投影片 5</vt:lpstr>
      <vt:lpstr>投影片 6</vt:lpstr>
      <vt:lpstr>投影片 7</vt:lpstr>
      <vt:lpstr>投影片 8</vt:lpstr>
      <vt:lpstr>有沒有更重要的事?</vt:lpstr>
      <vt:lpstr>外來入侵種唯一專責單位</vt:lpstr>
      <vt:lpstr>紅火蟻中心組織架構</vt:lpstr>
      <vt:lpstr>目前民眾通報方式</vt:lpstr>
      <vt:lpstr>投影片 13</vt:lpstr>
      <vt:lpstr>投影片 14</vt:lpstr>
      <vt:lpstr>核心架構</vt:lpstr>
      <vt:lpstr>四大主題</vt:lpstr>
      <vt:lpstr>投影片 17</vt:lpstr>
      <vt:lpstr>附錄-沒時間講但重要的</vt:lpstr>
      <vt:lpstr>投影片 19</vt:lpstr>
      <vt:lpstr>投影片 20</vt:lpstr>
      <vt:lpstr>投影片 21</vt:lpstr>
      <vt:lpstr>投影片 22</vt:lpstr>
      <vt:lpstr>紅火蟻重要性</vt:lpstr>
      <vt:lpstr>投影片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user</cp:lastModifiedBy>
  <cp:revision>157</cp:revision>
  <dcterms:created xsi:type="dcterms:W3CDTF">2016-10-29T06:42:48Z</dcterms:created>
  <dcterms:modified xsi:type="dcterms:W3CDTF">2016-10-30T05:20:39Z</dcterms:modified>
</cp:coreProperties>
</file>